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64" r:id="rId5"/>
    <p:sldId id="267" r:id="rId6"/>
    <p:sldId id="260" r:id="rId7"/>
    <p:sldId id="261" r:id="rId8"/>
    <p:sldId id="265" r:id="rId9"/>
    <p:sldId id="266" r:id="rId10"/>
    <p:sldId id="262" r:id="rId11"/>
    <p:sldId id="263" r:id="rId12"/>
  </p:sldIdLst>
  <p:sldSz cx="9144000" cy="6858000" type="screen4x3"/>
  <p:notesSz cx="6858000" cy="9144000"/>
  <p:embeddedFontLst>
    <p:embeddedFont>
      <p:font typeface="Merriweather" panose="020B0604020202020204" charset="-52"/>
      <p:regular r:id="rId14"/>
      <p:bold r:id="rId15"/>
      <p:italic r:id="rId16"/>
      <p:boldItalic r:id="rId17"/>
    </p:embeddedFont>
    <p:embeddedFont>
      <p:font typeface="Cambria Math" panose="02040503050406030204" pitchFamily="18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68424a7a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568424a7a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684e4645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5684e4645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7c1d27c8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57c1d27c8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68424a7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568424a7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2951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68424a7a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568424a7a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68424a7a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568424a7a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68424a7a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568424a7a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1941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68424a7a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568424a7a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3079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68424a7a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568424a7a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39009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</a:rPr>
              <a:t>Заключение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180932" y="6326542"/>
            <a:ext cx="598984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32363A"/>
                </a:solidFill>
              </a:rPr>
              <a:t>10</a:t>
            </a:r>
            <a:endParaRPr sz="2400" b="0" i="0" u="none" strike="noStrike" cap="none" dirty="0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346500" y="1444897"/>
            <a:ext cx="8451000" cy="4540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Взаимодействие чёрных дыр с космическими объектами - это увлекательная и важная тема в астрофизике. Мы знаем, что чёрные дыры обладают огромной массой и создают мощное гравитационное поле, которое может взаимодействовать с другими объектами в космосе. Это взаимодействие может привести к различным эффектам, таким как поглощение других объектов и создание активных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галактик.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Итог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ходе данной работы были смоделированы несколько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gif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-изображений,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которых показана динамика взаимодействия черных дыр с планетами земной группы.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2801204" y="2081025"/>
            <a:ext cx="69858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60"/>
              <a:buFont typeface="Calibri"/>
              <a:buNone/>
            </a:pPr>
            <a:r>
              <a:rPr lang="ru-RU" sz="3600" i="0" u="none" strike="noStrike" cap="none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СПАСИБО ЗА </a:t>
            </a:r>
            <a:r>
              <a:rPr lang="ru-RU" sz="36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В</a:t>
            </a:r>
            <a:r>
              <a:rPr lang="ru-RU" sz="3600" i="0" u="none" strike="noStrike" cap="none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НИМАНИЕ!</a:t>
            </a:r>
            <a:endParaRPr sz="3600" i="0" u="none" strike="noStrike" cap="none"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213024" y="6297825"/>
            <a:ext cx="563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 smtClean="0">
                <a:solidFill>
                  <a:srgbClr val="32363A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-RU" sz="2400" dirty="0">
                <a:solidFill>
                  <a:srgbClr val="32363A"/>
                </a:solidFill>
              </a:rPr>
              <a:t>1</a:t>
            </a:r>
            <a:endParaRPr sz="2400" b="0" i="0" u="none" strike="noStrike" cap="none" dirty="0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ytimg.com/vi/nTyXYedUCoA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" y="1424354"/>
            <a:ext cx="9143995" cy="478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32363A"/>
                </a:solidFill>
              </a:rPr>
              <a:t>2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5864467" y="2259622"/>
            <a:ext cx="3859824" cy="321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Выполнил:</a:t>
            </a:r>
            <a:endParaRPr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ru-RU" sz="2000" noProof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Трифонов Николай,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Юферев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Михаил,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Гойдин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Максим,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Михина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Полина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noProof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МАОУ гимназия №32</a:t>
            </a:r>
            <a:endParaRPr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Руководитель:</a:t>
            </a:r>
            <a:endParaRPr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Байгашов</a:t>
            </a:r>
            <a:r>
              <a:rPr lang="ru-RU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Алексей Сергеевич</a:t>
            </a:r>
            <a:endParaRPr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БФУ им. И. </a:t>
            </a:r>
            <a:r>
              <a:rPr lang="ru-RU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Канта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263770" y="67779"/>
            <a:ext cx="861646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/>
            <a:r>
              <a:rPr lang="ru-RU" sz="48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Взаимодействие чёрных дыр с космическими объектами</a:t>
            </a:r>
            <a:endParaRPr sz="4800" b="0" i="0" u="none" strike="noStrike" cap="none" dirty="0">
              <a:solidFill>
                <a:schemeClr val="bg1"/>
              </a:solidFill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</a:rPr>
              <a:t>Введение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32363A"/>
                </a:solidFill>
              </a:rPr>
              <a:t>3</a:t>
            </a:r>
            <a:endParaRPr sz="2400" b="0" i="0" u="none" strike="noStrike" cap="none" dirty="0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123093" y="1588995"/>
            <a:ext cx="8897814" cy="462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нашей вселенной чёрные дыры играют важную роль во многих процессах, включая взаимодействие с другими космическими объектами. Изучение этих взаимодействий может помочь углубить наши знания о формировании и эволюции галактик, а также понять основные принципы физики в экстремальных условиях. В данной презентации мы рассмотрим основные виды взаимодействия чёрных дыр с космическими объектами и их влияние на окружающий космос.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1417638"/>
            <a:ext cx="9144000" cy="4708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Цели и задачи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904" y="1417638"/>
            <a:ext cx="8924192" cy="4708525"/>
          </a:xfrm>
        </p:spPr>
        <p:txBody>
          <a:bodyPr/>
          <a:lstStyle/>
          <a:p>
            <a:pPr marL="254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моделирование динамики черных дыр в локальных масштабах Солнечной системы</a:t>
            </a:r>
            <a:r>
              <a:rPr lang="ru-RU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Определить систему 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дифференциальных уравнений для динамики черных дыр разных размеров в рамках закона Всемирного тяготения.</a:t>
            </a:r>
            <a:endParaRPr lang="ru-RU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Определить 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различные начальные условия, размеры и массы черных дыр.</a:t>
            </a:r>
            <a:endParaRPr lang="ru-RU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Провести 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серия численных расчетов для различных сценариев динамики черных дыр.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>
          <a:xfrm>
            <a:off x="8379070" y="6338766"/>
            <a:ext cx="290146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 smtClean="0">
                <a:solidFill>
                  <a:schemeClr val="tx1"/>
                </a:solidFill>
              </a:rPr>
              <a:t>4</a:t>
            </a:fld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586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lt1"/>
                </a:solidFill>
              </a:rPr>
              <a:t>Постановка дифференциальной задачи</a:t>
            </a:r>
            <a:endParaRPr sz="3600" dirty="0">
              <a:solidFill>
                <a:schemeClr val="lt1"/>
              </a:solidFill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32363A"/>
                </a:solidFill>
              </a:rPr>
              <a:t>5</a:t>
            </a:r>
            <a:endParaRPr sz="2400" b="0" i="0" u="none" strike="noStrike" cap="none" dirty="0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4" y="2238014"/>
            <a:ext cx="3467584" cy="36676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133" y="1283907"/>
            <a:ext cx="88186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Система дифференциальных уравнений, описывающая движения космических тел: 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780810" y="2683314"/>
                <a:ext cx="5460182" cy="2104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 smtClean="0"/>
                  <a:t>Где </a:t>
                </a:r>
                <a:r>
                  <a:rPr lang="en-US" sz="2400" dirty="0" smtClean="0"/>
                  <a:t>G – </a:t>
                </a:r>
                <a:r>
                  <a:rPr lang="ru-RU" sz="2400" dirty="0" smtClean="0"/>
                  <a:t>гравитационная постоянная,</a:t>
                </a:r>
                <a:endParaRPr lang="en-US" sz="2400" dirty="0" smtClean="0"/>
              </a:p>
              <a:p>
                <a:endParaRPr lang="ru-RU" sz="2400" dirty="0" smtClean="0"/>
              </a:p>
              <a:p>
                <a:r>
                  <a:rPr lang="en-US" sz="2400" dirty="0" smtClean="0"/>
                  <a:t>M – </a:t>
                </a:r>
                <a:r>
                  <a:rPr lang="ru-RU" sz="2400" dirty="0" smtClean="0"/>
                  <a:t>масса чёрной дыры</a:t>
                </a:r>
                <a:r>
                  <a:rPr lang="en-US" sz="2400" dirty="0" smtClean="0"/>
                  <a:t>,</a:t>
                </a:r>
              </a:p>
              <a:p>
                <a:endParaRPr lang="en-US" sz="240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ru-RU" sz="24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810" y="2683314"/>
                <a:ext cx="5460182" cy="2104615"/>
              </a:xfrm>
              <a:prstGeom prst="rect">
                <a:avLst/>
              </a:prstGeom>
              <a:blipFill>
                <a:blip r:embed="rId5"/>
                <a:stretch>
                  <a:fillRect l="-1674" t="-2029" r="-1451" b="-17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46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57339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</a:rPr>
              <a:t>Начальные условия и численное решение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32363A"/>
                </a:solidFill>
              </a:rPr>
              <a:t>6</a:t>
            </a:r>
            <a:endParaRPr sz="2400" b="0" i="0" u="none" strike="noStrike" cap="none" dirty="0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231702" y="2503315"/>
            <a:ext cx="4534548" cy="3020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>x0_earth 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= 149 * 10**9</a:t>
            </a:r>
          </a:p>
          <a:p>
            <a:pPr lvl="0"/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v_x0_earth = 0</a:t>
            </a:r>
          </a:p>
          <a:p>
            <a:pPr lvl="0"/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y0_earth = 0</a:t>
            </a:r>
          </a:p>
          <a:p>
            <a:pPr lvl="0"/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v_y0_earth = </a:t>
            </a:r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>30000</a:t>
            </a:r>
          </a:p>
          <a:p>
            <a:pPr lvl="0"/>
            <a:endParaRPr lang="en-US" sz="2000" dirty="0" smtClean="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sz="2000" dirty="0" smtClean="0">
                <a:latin typeface="Calibri"/>
                <a:ea typeface="Calibri"/>
                <a:cs typeface="Calibri"/>
                <a:sym typeface="Calibri"/>
              </a:rPr>
              <a:t>x0_mercury 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= 0</a:t>
            </a:r>
          </a:p>
          <a:p>
            <a:pPr lvl="0"/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v_x0_mercury = -47360</a:t>
            </a:r>
          </a:p>
          <a:p>
            <a:pPr lvl="0"/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y0_mercury = 0.38709927 * 149 * 10**9</a:t>
            </a:r>
          </a:p>
          <a:p>
            <a:pPr lvl="0"/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v_y0_mercury = 0</a:t>
            </a:r>
          </a:p>
          <a:p>
            <a:pPr lvl="0"/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997952" y="2503315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fr-FR" sz="2000" dirty="0">
                <a:latin typeface="Calibri"/>
                <a:ea typeface="Calibri"/>
                <a:cs typeface="Calibri"/>
                <a:sym typeface="Calibri"/>
              </a:rPr>
              <a:t>x0_venus = -0.723332 * 149 * 10**9</a:t>
            </a:r>
          </a:p>
          <a:p>
            <a:pPr lvl="0"/>
            <a:r>
              <a:rPr lang="fr-FR" sz="2000" dirty="0">
                <a:latin typeface="Calibri"/>
                <a:ea typeface="Calibri"/>
                <a:cs typeface="Calibri"/>
                <a:sym typeface="Calibri"/>
              </a:rPr>
              <a:t>v_x0_venus = 0</a:t>
            </a:r>
          </a:p>
          <a:p>
            <a:pPr lvl="0"/>
            <a:r>
              <a:rPr lang="fr-FR" sz="2000" dirty="0">
                <a:latin typeface="Calibri"/>
                <a:ea typeface="Calibri"/>
                <a:cs typeface="Calibri"/>
                <a:sym typeface="Calibri"/>
              </a:rPr>
              <a:t>y0_venus = 0</a:t>
            </a:r>
          </a:p>
          <a:p>
            <a:pPr lvl="0"/>
            <a:r>
              <a:rPr lang="fr-FR" sz="2000" dirty="0">
                <a:latin typeface="Calibri"/>
                <a:ea typeface="Calibri"/>
                <a:cs typeface="Calibri"/>
                <a:sym typeface="Calibri"/>
              </a:rPr>
              <a:t>v_y0_venus = -35020</a:t>
            </a:r>
          </a:p>
          <a:p>
            <a:pPr lvl="0"/>
            <a:endParaRPr lang="fr-FR" sz="2000" dirty="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fr-FR" sz="2000" dirty="0">
                <a:latin typeface="Calibri"/>
                <a:ea typeface="Calibri"/>
                <a:cs typeface="Calibri"/>
                <a:sym typeface="Calibri"/>
              </a:rPr>
              <a:t>x0_mars = 0</a:t>
            </a:r>
          </a:p>
          <a:p>
            <a:pPr lvl="0"/>
            <a:r>
              <a:rPr lang="fr-FR" sz="2000" dirty="0">
                <a:latin typeface="Calibri"/>
                <a:ea typeface="Calibri"/>
                <a:cs typeface="Calibri"/>
                <a:sym typeface="Calibri"/>
              </a:rPr>
              <a:t>v_x0_mars = -24077</a:t>
            </a:r>
          </a:p>
          <a:p>
            <a:pPr lvl="0"/>
            <a:r>
              <a:rPr lang="fr-FR" sz="2000" dirty="0">
                <a:latin typeface="Calibri"/>
                <a:ea typeface="Calibri"/>
                <a:cs typeface="Calibri"/>
                <a:sym typeface="Calibri"/>
              </a:rPr>
              <a:t>y0_mars = 1.523662 * 149 * 10**9</a:t>
            </a:r>
          </a:p>
          <a:p>
            <a:pPr lvl="0"/>
            <a:r>
              <a:rPr lang="fr-FR" sz="2000" dirty="0">
                <a:latin typeface="Calibri"/>
                <a:ea typeface="Calibri"/>
                <a:cs typeface="Calibri"/>
                <a:sym typeface="Calibri"/>
              </a:rPr>
              <a:t>v_y0_mars = 0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265392" y="1730272"/>
            <a:ext cx="26132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m_hole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= 25 * 10 ** 29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441938"/>
            <a:ext cx="9144000" cy="47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</a:rPr>
              <a:t>Результаты моделирования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32363A"/>
                </a:solidFill>
              </a:rPr>
              <a:t>7</a:t>
            </a:r>
            <a:endParaRPr sz="2400" b="0" i="0" u="none" strike="noStrike" cap="none" dirty="0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5391F52-9493-AA72-7A8F-4DB016F4B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668" y="1441938"/>
            <a:ext cx="6732907" cy="476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</a:rPr>
              <a:t>Результаты моделирования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32363A"/>
                </a:solidFill>
              </a:rPr>
              <a:t>8</a:t>
            </a:r>
            <a:endParaRPr sz="2400" b="0" i="0" u="none" strike="noStrike" cap="none" dirty="0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338950" y="1525250"/>
            <a:ext cx="8473500" cy="4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A72501A-9186-16FE-59E8-7E4AEA228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663" y="1259632"/>
            <a:ext cx="6918674" cy="495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13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</a:rPr>
              <a:t>Результаты моделирования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32363A"/>
                </a:solidFill>
              </a:rPr>
              <a:t>9</a:t>
            </a:r>
            <a:endParaRPr sz="2400" b="0" i="0" u="none" strike="noStrike" cap="none" dirty="0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338950" y="1525250"/>
            <a:ext cx="8473500" cy="4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553AC43-36C7-0522-4972-11A92D7C6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040" y="1259632"/>
            <a:ext cx="6697919" cy="491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2670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368</Words>
  <Application>Microsoft Office PowerPoint</Application>
  <PresentationFormat>Экран (4:3)</PresentationFormat>
  <Paragraphs>61</Paragraphs>
  <Slides>11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Merriweather</vt:lpstr>
      <vt:lpstr>Cambria Math</vt:lpstr>
      <vt:lpstr>Arial</vt:lpstr>
      <vt:lpstr>Times New Roman</vt:lpstr>
      <vt:lpstr>Calibri</vt:lpstr>
      <vt:lpstr>Тема1</vt:lpstr>
      <vt:lpstr>Презентация PowerPoint</vt:lpstr>
      <vt:lpstr>Взаимодействие чёрных дыр с космическими объектами</vt:lpstr>
      <vt:lpstr>Введение</vt:lpstr>
      <vt:lpstr>Цели и задачи </vt:lpstr>
      <vt:lpstr>Постановка дифференциальной задачи</vt:lpstr>
      <vt:lpstr>Начальные условия и численное решение</vt:lpstr>
      <vt:lpstr>Результаты моделирования</vt:lpstr>
      <vt:lpstr>Результаты моделирования</vt:lpstr>
      <vt:lpstr>Результаты моделирования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Артем В. Асташенок</dc:creator>
  <cp:lastModifiedBy>Артем В. Асташенок</cp:lastModifiedBy>
  <cp:revision>6</cp:revision>
  <dcterms:modified xsi:type="dcterms:W3CDTF">2023-04-10T15:03:59Z</dcterms:modified>
</cp:coreProperties>
</file>